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859" r:id="rId2"/>
    <p:sldId id="1017" r:id="rId3"/>
    <p:sldId id="1018" r:id="rId4"/>
    <p:sldId id="1021" r:id="rId5"/>
    <p:sldId id="1025" r:id="rId6"/>
    <p:sldId id="1039" r:id="rId7"/>
    <p:sldId id="1041" r:id="rId8"/>
    <p:sldId id="1050" r:id="rId9"/>
    <p:sldId id="1056" r:id="rId10"/>
    <p:sldId id="1060" r:id="rId11"/>
    <p:sldId id="1061" r:id="rId12"/>
    <p:sldId id="1064" r:id="rId13"/>
    <p:sldId id="1091" r:id="rId14"/>
    <p:sldId id="1092" r:id="rId15"/>
    <p:sldId id="1066" r:id="rId16"/>
    <p:sldId id="1046" r:id="rId17"/>
    <p:sldId id="1131" r:id="rId18"/>
    <p:sldId id="1132" r:id="rId19"/>
    <p:sldId id="1129" r:id="rId20"/>
    <p:sldId id="1049" r:id="rId21"/>
    <p:sldId id="1048" r:id="rId22"/>
    <p:sldId id="1045" r:id="rId23"/>
    <p:sldId id="1026" r:id="rId24"/>
    <p:sldId id="1027" r:id="rId25"/>
    <p:sldId id="1133" r:id="rId26"/>
    <p:sldId id="1134" r:id="rId27"/>
    <p:sldId id="1032" r:id="rId28"/>
    <p:sldId id="1033" r:id="rId29"/>
    <p:sldId id="1135" r:id="rId30"/>
    <p:sldId id="1136" r:id="rId31"/>
    <p:sldId id="1137" r:id="rId32"/>
    <p:sldId id="1138" r:id="rId33"/>
    <p:sldId id="1034" r:id="rId3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2025/7/3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2025/7/3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第二单元  中华传统文化经典研习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  《</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老子</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四章　*五石之瓠</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52218"/>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　　者智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，自知　　者明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胜人　者有力，</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胜</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者强。知　　足者　　 富，强　　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者有志。</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失</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其所者久，死而不亡者寿。</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❺</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第三十三章</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52218"/>
              </a:xfrm>
              <a:blipFill>
                <a:blip r:embed="rId2"/>
                <a:stretch>
                  <a:fillRect l="-796" r="-849" b="-61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了解别人的人聪明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了解自己的人高明。战胜别人的人有力量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战胜自己的人刚强。知道满足的人就是富人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勤勉而行的人有意志。</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不丧失立身之基的人能够长久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死而不朽的人就是长寿。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8160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了解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聪明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智慧。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英明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勤勉而行</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360854" y="198884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强调人要加强自我修养。要做到自知、自胜、知足、强行，才能不丧失立身之基，才能长久。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2081131"/>
            <a:ext cx="899795" cy="421640"/>
          </a:xfrm>
          <a:prstGeom prst="rect">
            <a:avLst/>
          </a:prstGeom>
        </p:spPr>
      </p:pic>
      <p:pic>
        <p:nvPicPr>
          <p:cNvPr id="5" name="图片 4"/>
          <p:cNvPicPr>
            <a:picLocks noChangeAspect="1"/>
          </p:cNvPicPr>
          <p:nvPr/>
        </p:nvPicPr>
        <p:blipFill>
          <a:blip r:embed="rId3"/>
          <a:stretch>
            <a:fillRect/>
          </a:stretch>
        </p:blipFill>
        <p:spPr>
          <a:xfrm>
            <a:off x="360854" y="3212976"/>
            <a:ext cx="11485847" cy="1872208"/>
          </a:xfrm>
          <a:prstGeom prst="rect">
            <a:avLst/>
          </a:prstGeom>
        </p:spPr>
      </p:pic>
      <p:sp>
        <p:nvSpPr>
          <p:cNvPr id="6" name="内容占位符 1"/>
          <p:cNvSpPr txBox="1">
            <a:spLocks/>
          </p:cNvSpPr>
          <p:nvPr/>
        </p:nvSpPr>
        <p:spPr bwMode="auto">
          <a:xfrm>
            <a:off x="360854" y="32849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在这两组句子中，每组的后一句在语意上都重于前一句。老子认为在现实生活中，一般人的毛病恰恰是不自知和不能战胜自我。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说理特色：运用对偶和排比的修辞手法，增强语势，层层递进。</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666164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5123262"/>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　　　　　　安　易　　持，其　　　未　　　兆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易</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谋，其　　　　脆易　泮，其　　　微易　　散。</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之于未　　有，治　之于未　 　乱。合　　　　　抱</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，生　　　于毫　　　　末；九层之台，起　于　累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；千里　之行，始　于　　　足　　下。</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❻</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者</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123262"/>
              </a:xfrm>
              <a:blipFill>
                <a:blip r:embed="rId2"/>
                <a:stretch>
                  <a:fillRect l="-796" r="-849"/>
                </a:stretch>
              </a:blipFill>
            </p:spPr>
            <p:txBody>
              <a:bodyPr/>
              <a:lstStyle/>
              <a:p>
                <a:r>
                  <a:rPr lang="zh-CN" altLang="en-US">
                    <a:noFill/>
                  </a:rPr>
                  <a:t> </a:t>
                </a:r>
              </a:p>
            </p:txBody>
          </p:sp>
        </mc:Fallback>
      </mc:AlternateContent>
      <p:sp>
        <p:nvSpPr>
          <p:cNvPr id="6" name="内容占位符 2"/>
          <p:cNvSpPr txBox="1">
            <a:spLocks/>
          </p:cNvSpPr>
          <p:nvPr/>
        </p:nvSpPr>
        <p:spPr bwMode="auto">
          <a:xfrm>
            <a:off x="360854" y="1251342"/>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事物安然未生变的时候容易持守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问题还没有显露迹象的时候</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容易解决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事物脆弱的时候容易分离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事物细微的时候容易散失。在</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事情未发生时就做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在事情未变乱时就治理。张开两臂才能抱住的大</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是从极细小的萌芽生长起来的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很高的台子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是从一筐土建起来</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十分遥远的行程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是从脚下每一小步走出来的。动手去做的就会</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6628276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060214"/>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之，执　　者　失之。是以圣人无　为，故　无　败；无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，故　无　失。民之从事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，常于　几　成　　而败之</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终　　如　　　　　始，则无　败　　事。是</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圣人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　　不　　欲，不　贵　难　得 之 货，学　　　　不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060214"/>
              </a:xfrm>
              <a:blipFill>
                <a:blip r:embed="rId2"/>
                <a:stretch>
                  <a:fillRect l="-796" r="-849" b="-300"/>
                </a:stretch>
              </a:blipFill>
            </p:spPr>
            <p:txBody>
              <a:bodyPr/>
              <a:lstStyle/>
              <a:p>
                <a:r>
                  <a:rPr lang="zh-CN" altLang="en-US">
                    <a:noFill/>
                  </a:rPr>
                  <a:t> </a:t>
                </a:r>
              </a:p>
            </p:txBody>
          </p:sp>
        </mc:Fallback>
      </mc:AlternateContent>
      <p:sp>
        <p:nvSpPr>
          <p:cNvPr id="4" name="内容占位符 2"/>
          <p:cNvSpPr txBox="1">
            <a:spLocks/>
          </p:cNvSpPr>
          <p:nvPr/>
        </p:nvSpPr>
        <p:spPr bwMode="auto">
          <a:xfrm>
            <a:off x="360854" y="1232755"/>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坏事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有所把持的就会失去。所以圣人顺应自然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因此没有失败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所以没有失去。人们做事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常常是在接近成功的时候却失败了。</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如果在将要完成时像开始时一样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谨慎</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就不会败坏事情了。因此</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圣人想要常人所不想要的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不把难得的财货看得贵重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学习常人所不</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234400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复众人之　所 过，以　　辅　万物之自然　而</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不敢</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❼</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第六十四章</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693" y="124262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补救众人所犯的过错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以此来辅助万物的自然本性而不敢有</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所作为。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06690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累土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一筐土。累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léi</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土筐。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做事。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谨慎。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346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阐述了事物都是发展变化的辩证法思想，认为凡事重在观察发现，重在积累，重在慎始慎终。</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1526949"/>
            <a:ext cx="899795" cy="421640"/>
          </a:xfrm>
          <a:prstGeom prst="rect">
            <a:avLst/>
          </a:prstGeom>
        </p:spPr>
      </p:pic>
      <p:pic>
        <p:nvPicPr>
          <p:cNvPr id="5" name="图片 4"/>
          <p:cNvPicPr>
            <a:picLocks noChangeAspect="1"/>
          </p:cNvPicPr>
          <p:nvPr/>
        </p:nvPicPr>
        <p:blipFill>
          <a:blip r:embed="rId3"/>
          <a:stretch>
            <a:fillRect/>
          </a:stretch>
        </p:blipFill>
        <p:spPr>
          <a:xfrm>
            <a:off x="360854" y="2636912"/>
            <a:ext cx="11485847" cy="2952328"/>
          </a:xfrm>
          <a:prstGeom prst="rect">
            <a:avLst/>
          </a:prstGeom>
        </p:spPr>
      </p:pic>
      <p:sp>
        <p:nvSpPr>
          <p:cNvPr id="6" name="内容占位符 1"/>
          <p:cNvSpPr txBox="1">
            <a:spLocks/>
          </p:cNvSpPr>
          <p:nvPr/>
        </p:nvSpPr>
        <p:spPr bwMode="auto">
          <a:xfrm>
            <a:off x="360854" y="270892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连用三个排比句，说明大的东西都是从细微的东西发展而来的，以此告诫人们，无论做什么事情，都必须有坚定的毅力，只有从小事做起，才有可能成就大的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事业。</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说理特色：运用朴素的辩证法思想，谈事物发展变化的道理；运用排比的修辞手法造势，层层深入，增强说服力。</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995270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1130246"/>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五 石 之 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子》</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译文.EPS" descr="id:2147489416;FounderCES"/>
          <p:cNvPicPr/>
          <p:nvPr/>
        </p:nvPicPr>
        <p:blipFill>
          <a:blip r:embed="rId2"/>
          <a:stretch>
            <a:fillRect/>
          </a:stretch>
        </p:blipFill>
        <p:spPr>
          <a:xfrm>
            <a:off x="343275" y="750689"/>
            <a:ext cx="1259840" cy="483235"/>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2520065"/>
                <a:ext cx="11485848" cy="299716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惠子谓庄子曰：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魏王贻我大瓠之种，我树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实</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五　石。以　　　盛水浆，其　坚　　不能自举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。剖之以为瓢，则　瓠　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　所　　容。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2520065"/>
                <a:ext cx="11485848" cy="2997167"/>
              </a:xfrm>
              <a:prstGeom prst="rect">
                <a:avLst/>
              </a:prstGeom>
              <a:blipFill>
                <a:blip r:embed="rId3"/>
                <a:stretch>
                  <a:fillRect l="-796" r="-849" b="-40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5" name="内容占位符 1"/>
          <p:cNvSpPr txBox="1">
            <a:spLocks/>
          </p:cNvSpPr>
          <p:nvPr/>
        </p:nvSpPr>
        <p:spPr bwMode="auto">
          <a:xfrm>
            <a:off x="360854" y="3060251"/>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惠子对庄子说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魏王送我大葫芦的种子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我种植它结出的果实</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能容得下五石的东西。用大葫芦去盛水浆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它太坚固故我不能自己举</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起。把它剖开做成瓢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宽大而没有什么可盛受的东西。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这个葫芦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6350569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58106"/>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不呺然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大也，吾为其无用而掊</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庄子曰：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夫子</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拙于用大　　矣。宋　人有善　　为不龟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手之药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者</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，世世以洴澼</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smtClean="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为事。</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客　　　闻　　　之，请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买</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其方百金。聚　族　而谋之曰：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我世世为洴</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澼</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，不过</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数　金。今　一朝而鬻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技　　　百金，请　　与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58106"/>
              </a:xfrm>
              <a:blipFill>
                <a:blip r:embed="rId2"/>
                <a:stretch>
                  <a:fillRect l="-796" r="-849"/>
                </a:stretch>
              </a:blipFill>
            </p:spPr>
            <p:txBody>
              <a:bodyPr/>
              <a:lstStyle/>
              <a:p>
                <a:r>
                  <a:rPr lang="zh-CN" altLang="en-US">
                    <a:noFill/>
                  </a:rPr>
                  <a:t> </a:t>
                </a:r>
              </a:p>
            </p:txBody>
          </p:sp>
        </mc:Fallback>
      </mc:AlternateContent>
      <p:pic>
        <p:nvPicPr>
          <p:cNvPr id="4" name="zz3.EPS" descr="id:2147488374;FounderCES"/>
          <p:cNvPicPr/>
          <p:nvPr/>
        </p:nvPicPr>
        <p:blipFill>
          <a:blip r:embed="rId3"/>
          <a:stretch>
            <a:fillRect/>
          </a:stretch>
        </p:blipFill>
        <p:spPr>
          <a:xfrm>
            <a:off x="4150990" y="3247853"/>
            <a:ext cx="288032" cy="273114"/>
          </a:xfrm>
          <a:prstGeom prst="rect">
            <a:avLst/>
          </a:prstGeom>
        </p:spPr>
      </p:pic>
      <p:pic>
        <p:nvPicPr>
          <p:cNvPr id="5" name="zz3.EPS" descr="id:2147488374;FounderCES"/>
          <p:cNvPicPr/>
          <p:nvPr/>
        </p:nvPicPr>
        <p:blipFill>
          <a:blip r:embed="rId3"/>
          <a:stretch>
            <a:fillRect/>
          </a:stretch>
        </p:blipFill>
        <p:spPr>
          <a:xfrm>
            <a:off x="10228125" y="4373813"/>
            <a:ext cx="288032" cy="273114"/>
          </a:xfrm>
          <a:prstGeom prst="rect">
            <a:avLst/>
          </a:prstGeom>
        </p:spPr>
      </p:pic>
      <p:sp>
        <p:nvSpPr>
          <p:cNvPr id="6" name="内容占位符 1"/>
          <p:cNvSpPr txBox="1">
            <a:spLocks/>
          </p:cNvSpPr>
          <p:nvPr/>
        </p:nvSpPr>
        <p:spPr bwMode="auto">
          <a:xfrm>
            <a:off x="360854" y="1285597"/>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是不内中空虚而宽大呀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我因为它无用就击破了它。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庄子说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先生</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实在是不善于使用大的东西。宋国有一户善于制造防止手冻裂药物</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的人家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世代以漂洗丝絮为业。有位客人听说了这件事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愿意用百</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金购买此药方。聚集全族人一起商量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我们世代漂洗丝絮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所得不过</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一点点金子。如今一下子就可卖掉技术得到百金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还是把药方卖给他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8395979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45109"/>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客　得　之，以说吴王。越　有 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，吴王使之　将</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冬</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，与越人　水　战，大败越人，裂　　地而封　之。能</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手　　一　　也，或以　　　　封，或　　　不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免于</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洴</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澼</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，则　所用之　异也。今　子有五石之　瓠</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45109"/>
              </a:xfrm>
              <a:blipFill>
                <a:blip r:embed="rId2"/>
                <a:stretch>
                  <a:fillRect l="-796" r="-849"/>
                </a:stretch>
              </a:blipFill>
            </p:spPr>
            <p:txBody>
              <a:bodyPr/>
              <a:lstStyle/>
              <a:p>
                <a:r>
                  <a:rPr lang="zh-CN" altLang="en-US">
                    <a:noFill/>
                  </a:rPr>
                  <a:t> </a:t>
                </a:r>
              </a:p>
            </p:txBody>
          </p:sp>
        </mc:Fallback>
      </mc:AlternateContent>
      <p:pic>
        <p:nvPicPr>
          <p:cNvPr id="5" name="zz3.EPS" descr="id:2147488374;FounderCES"/>
          <p:cNvPicPr/>
          <p:nvPr/>
        </p:nvPicPr>
        <p:blipFill>
          <a:blip r:embed="rId3"/>
          <a:stretch>
            <a:fillRect/>
          </a:stretch>
        </p:blipFill>
        <p:spPr>
          <a:xfrm>
            <a:off x="2134766" y="4293096"/>
            <a:ext cx="288032" cy="273114"/>
          </a:xfrm>
          <a:prstGeom prst="rect">
            <a:avLst/>
          </a:prstGeom>
        </p:spPr>
      </p:pic>
      <p:sp>
        <p:nvSpPr>
          <p:cNvPr id="6" name="内容占位符 1"/>
          <p:cNvSpPr txBox="1">
            <a:spLocks/>
          </p:cNvSpPr>
          <p:nvPr/>
        </p:nvSpPr>
        <p:spPr bwMode="auto">
          <a:xfrm>
            <a:off x="360854"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吧。</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客人得到药方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来游说吴王。越人发兵侵吴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吴王派他统率部队。</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冬天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跟越军在水上交战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大败越军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吴王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划割土地封赏他。能使手</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不冻裂的药方是同样的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有的人用它获得封赏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有的人却不能避免在</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水中漂洗丝絮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这是使用的方法不同。如今你有五石容积的大葫芦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058329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812612"/>
              </a:xfrm>
            </p:spPr>
            <p:txBody>
              <a:bodyPr/>
              <a:lstStyle/>
              <a:p>
                <a:pPr lvl="0"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何不　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以为大樽而浮乎　江　湖，而　忧其瓠落　无</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容？</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则　夫子犹有蓬之心也夫！</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812612"/>
              </a:xfrm>
              <a:blipFill>
                <a:blip r:embed="rId2"/>
                <a:stretch>
                  <a:fillRect l="-796" r="-849" b="-1678"/>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8850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怎么不用绳结缀当作大樽浮游于江湖之上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却担忧宽大而没有什么</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可盛受的东西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看来先生还是没有通达的见识啊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11925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2792239"/>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老 子</a:t>
            </a:r>
            <a:r>
              <a:rPr lang="zh-CN" altLang="zh-CN"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 四 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秋战国时期是一个战乱频繁的时代，为了称霸，各诸侯国之间经常爆发不义战争，抢夺土地和人民。老子曾作为周王朝藏书室的史官，掌管史册典籍。他从历史中看出王朝兴亡更替的规律，知晓昔日的霸主最终或是众叛亲离，或是趋于衰亡，所以他不认为争强好胜是长久之道，他更赞成人们采取一种清静无为的态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8" name="相关链接.EPS" descr="id:2147488604;FounderCES"/>
          <p:cNvPicPr/>
          <p:nvPr/>
        </p:nvPicPr>
        <p:blipFill>
          <a:blip r:embed="rId3">
            <a:clrChange>
              <a:clrFrom>
                <a:srgbClr val="000000">
                  <a:alpha val="0"/>
                </a:srgbClr>
              </a:clrFrom>
              <a:clrTo>
                <a:srgbClr val="000000">
                  <a:alpha val="0"/>
                </a:srgbClr>
              </a:clrTo>
            </a:clrChange>
          </a:blip>
          <a:stretch>
            <a:fillRect/>
          </a:stretch>
        </p:blipFill>
        <p:spPr>
          <a:xfrm>
            <a:off x="478582" y="1325394"/>
            <a:ext cx="2015490" cy="388620"/>
          </a:xfrm>
          <a:prstGeom prst="rect">
            <a:avLst/>
          </a:prstGeom>
        </p:spPr>
      </p:pic>
      <p:grpSp>
        <p:nvGrpSpPr>
          <p:cNvPr id="9" name="组合 8"/>
          <p:cNvGrpSpPr/>
          <p:nvPr/>
        </p:nvGrpSpPr>
        <p:grpSpPr>
          <a:xfrm>
            <a:off x="478583" y="1955360"/>
            <a:ext cx="1460162" cy="461665"/>
            <a:chOff x="345811" y="1394670"/>
            <a:chExt cx="1460162" cy="461665"/>
          </a:xfrm>
        </p:grpSpPr>
        <p:pic>
          <p:nvPicPr>
            <p:cNvPr id="10" name="BS23A.EPS" descr="id:2147488611;FounderCES"/>
            <p:cNvPicPr/>
            <p:nvPr/>
          </p:nvPicPr>
          <p:blipFill>
            <a:blip r:embed="rId4"/>
            <a:stretch>
              <a:fillRect/>
            </a:stretch>
          </p:blipFill>
          <p:spPr>
            <a:xfrm>
              <a:off x="345811" y="1412776"/>
              <a:ext cx="1460162" cy="432048"/>
            </a:xfrm>
            <a:prstGeom prst="rect">
              <a:avLst/>
            </a:prstGeom>
          </p:spPr>
        </p:pic>
        <p:sp>
          <p:nvSpPr>
            <p:cNvPr id="11" name="矩形 10"/>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种植。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充满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填塞。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瓠落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宽大空廓的样子。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呺然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内中空虚而宽大的样子。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击破。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皮肤冻裂。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洴澼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漂洗。</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丝棉絮。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越有难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越人发兵侵吴。</a:t>
            </a:r>
            <a:r>
              <a:rPr lang="en-US" altLang="zh-CN" b="1" dirty="0">
                <a:solidFill>
                  <a:srgbClr val="000000"/>
                </a:solidFill>
                <a:latin typeface="MS Mincho" panose="02020609040205080304" pitchFamily="49" charset="-128"/>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用绳结缀。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ZZ2.EPS" descr="id:2147488402;FounderCES"/>
          <p:cNvPicPr/>
          <p:nvPr/>
        </p:nvPicPr>
        <p:blipFill>
          <a:blip r:embed="rId2"/>
          <a:stretch>
            <a:fillRect/>
          </a:stretch>
        </p:blipFill>
        <p:spPr>
          <a:xfrm>
            <a:off x="10750975" y="1507696"/>
            <a:ext cx="249484" cy="283017"/>
          </a:xfrm>
          <a:prstGeom prst="rect">
            <a:avLst/>
          </a:prstGeom>
        </p:spPr>
      </p:pic>
      <p:sp>
        <p:nvSpPr>
          <p:cNvPr id="8" name="内容占位符 1"/>
          <p:cNvSpPr txBox="1">
            <a:spLocks/>
          </p:cNvSpPr>
          <p:nvPr/>
        </p:nvSpPr>
        <p:spPr bwMode="auto">
          <a:xfrm>
            <a:off x="360854" y="251477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惠子用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五石之瓠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的事例，意在讥讽庄子的学说大而无用。庄子用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不龟手之药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的事例，意在证明自己的学说大有用处，只是惠子不能通晓领悟。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段析.EPS" descr="id:2147489887;FounderCES"/>
          <p:cNvPicPr/>
          <p:nvPr/>
        </p:nvPicPr>
        <p:blipFill>
          <a:blip r:embed="rId3"/>
          <a:stretch>
            <a:fillRect/>
          </a:stretch>
        </p:blipFill>
        <p:spPr>
          <a:xfrm>
            <a:off x="334566" y="2607069"/>
            <a:ext cx="899795" cy="421640"/>
          </a:xfrm>
          <a:prstGeom prst="rect">
            <a:avLst/>
          </a:prstGeom>
        </p:spPr>
      </p:pic>
    </p:spTree>
    <p:extLst>
      <p:ext uri="{BB962C8B-B14F-4D97-AF65-F5344CB8AC3E}">
        <p14:creationId xmlns:p14="http://schemas.microsoft.com/office/powerpoint/2010/main" val="28875148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5184576"/>
          </a:xfrm>
          <a:prstGeom prst="rect">
            <a:avLst/>
          </a:prstGeom>
        </p:spPr>
      </p:pic>
      <p:sp>
        <p:nvSpPr>
          <p:cNvPr id="2" name="内容占位符 1"/>
          <p:cNvSpPr>
            <a:spLocks noGrp="1"/>
          </p:cNvSpPr>
          <p:nvPr>
            <p:ph idx="1"/>
          </p:nvPr>
        </p:nvSpPr>
        <p:spPr>
          <a:xfrm>
            <a:off x="360854" y="1541115"/>
            <a:ext cx="11485848" cy="4454233"/>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语言特点： 多用否定句式，增强语气；多用散句、口语，通俗易懂，平实自然。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庄子针对惠子所讲的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五石之瓠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的故事以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不龟手之药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的事例加以回击，以小见大。宋人没有长远的目光，不懂得无用与有用之间的转化，惠子也正是这样。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在庄子这个方案里，惠子作为葫芦的使用者身心两闲，优游从容；大葫芦既没有被劈开，也没有被当成粗笨的器皿，它不仅保全了自己，还发挥了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。这种主客体的自在亲和，不仅反驳了惠子的观点，也体现了道家的逍遥思想。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运用举例论证和对比论证的方法，从一件具体的事情出发，通过对药膏不同的用法，得到前后不同的结果，得到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所用之异也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41643542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algn="ct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文言文阅读之</a:t>
            </a:r>
            <a:r>
              <a:rPr lang="zh-CN"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断句</a:t>
            </a:r>
            <a:endParaRPr lang="en-US"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3907460736"/>
              </p:ext>
            </p:extLst>
          </p:nvPr>
        </p:nvGraphicFramePr>
        <p:xfrm>
          <a:off x="343711" y="2619720"/>
          <a:ext cx="11502992" cy="3689599"/>
        </p:xfrm>
        <a:graphic>
          <a:graphicData uri="http://schemas.openxmlformats.org/drawingml/2006/table">
            <a:tbl>
              <a:tblPr firstRow="1" firstCol="1" bandRow="1"/>
              <a:tblGrid>
                <a:gridCol w="1431015">
                  <a:extLst>
                    <a:ext uri="{9D8B030D-6E8A-4147-A177-3AD203B41FA5}">
                      <a16:colId xmlns:a16="http://schemas.microsoft.com/office/drawing/2014/main" val="3282841314"/>
                    </a:ext>
                  </a:extLst>
                </a:gridCol>
                <a:gridCol w="10071977">
                  <a:extLst>
                    <a:ext uri="{9D8B030D-6E8A-4147-A177-3AD203B41FA5}">
                      <a16:colId xmlns:a16="http://schemas.microsoft.com/office/drawing/2014/main" val="3610395571"/>
                    </a:ext>
                  </a:extLst>
                </a:gridCol>
              </a:tblGrid>
              <a:tr h="527086">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语言建构与运用　文化传承与理解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4135358056"/>
                  </a:ext>
                </a:extLst>
              </a:tr>
              <a:tr h="2108342">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indent="669925" algn="just" hangingPunct="0">
                        <a:lnSpc>
                          <a:spcPct val="150000"/>
                        </a:lnSpc>
                        <a:spcAft>
                          <a:spcPts val="0"/>
                        </a:spcAf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高考文言文阅读多通过文言文断句题考查学生对文言实词和文言虚词的理解能力、对句式的判断能力以及对句意的分析能力。断句能力成了评价阅读文言文能力的重要标准。断句的正确与否，直接影响学生对文章意思理解的正确与否。明辨句读，学生要综合运用古代汉语字词句等基础知识和古代文化常识等。</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88660445"/>
                  </a:ext>
                </a:extLst>
              </a:tr>
              <a:tr h="1054171">
                <a:tc>
                  <a:txBody>
                    <a:bodyPr/>
                    <a:lstStyle/>
                    <a:p>
                      <a:pPr algn="ctr" hangingPunct="0">
                        <a:lnSpc>
                          <a:spcPct val="150000"/>
                        </a:lnSpc>
                        <a:spcAft>
                          <a:spcPts val="0"/>
                        </a:spcAft>
                      </a:pPr>
                      <a:r>
                        <a:rPr lang="zh-CN" sz="22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常见设</a:t>
                      </a:r>
                      <a:endParaRPr lang="en-US" altLang="zh-CN" sz="22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zh-CN" sz="22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a:t>
                      </a: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材料</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画波浪线的部分有三处需要断句，请用铅笔将答题卡上相应位置的答案标号涂黑。</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429356268"/>
                  </a:ext>
                </a:extLst>
              </a:tr>
            </a:tbl>
          </a:graphicData>
        </a:graphic>
      </p:graphicFrame>
    </p:spTree>
    <p:extLst>
      <p:ext uri="{BB962C8B-B14F-4D97-AF65-F5344CB8AC3E}">
        <p14:creationId xmlns:p14="http://schemas.microsoft.com/office/powerpoint/2010/main" val="35140072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2238241"/>
          </a:xfrm>
        </p:spPr>
        <p:txBody>
          <a:bodyPr/>
          <a:lstStyle/>
          <a:p>
            <a:pPr algn="ctr" hangingPunct="0">
              <a:spcAft>
                <a:spcPts val="0"/>
              </a:spcAft>
            </a:pPr>
            <a:r>
              <a:rPr lang="zh-CN" altLang="zh-CN" b="1">
                <a:solidFill>
                  <a:srgbClr val="F79344"/>
                </a:solidFill>
                <a:latin typeface="Times New Roman" panose="02020603050405020304" pitchFamily="18" charset="0"/>
                <a:ea typeface="宋体" panose="02010600030101010101" pitchFamily="2" charset="-122"/>
                <a:cs typeface="Times New Roman" panose="02020603050405020304" pitchFamily="18" charset="0"/>
              </a:rPr>
              <a:t>文言断句的基本原则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要通读全文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，仔细体会词、短语以及句子之间的联系。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要先易后难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，把会断的句子先断开，逐步缩小范围，直到把所有的句子都断开。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要重视内容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，断句后根据句子的含意、文章的内容再核对一遍。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spTree>
    <p:extLst>
      <p:ext uri="{BB962C8B-B14F-4D97-AF65-F5344CB8AC3E}">
        <p14:creationId xmlns:p14="http://schemas.microsoft.com/office/powerpoint/2010/main" val="14785072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断句分类标志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标志</a:t>
            </a: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凭借词性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名</a:t>
            </a:r>
            <a:r>
              <a:rPr lang="en-US"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代词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。在文言文中，可以借助某一类词通常所在的固定位置来给文言文断句。名词、代词常作主语、宾语等，断句时可先找出名词、代词，如人名、国名、朝代名、官职名、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等，这些名词、代词如果作主语，其前就可以断开；如果作宾语，其后就可以断开。因此，找出文中反复出现的名词或代词，就基本上可以准确断句了。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动词。承担一个句子谓语成分的是动词。断句时，可以先确定作为谓语的动词，然后根据谓语前的状语、主语和谓语后的宾语等来判断语句的停顿点。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36241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标志</a:t>
            </a: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凭借对话</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引文</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断句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在文言文中，可借助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等动词判断人物的对话，从而断句。</a:t>
            </a:r>
            <a:r>
              <a:rPr lang="zh-CN" altLang="zh-CN" b="1" u="wavy" dirty="0">
                <a:solidFill>
                  <a:srgbClr val="000000"/>
                </a:solidFill>
                <a:uFill>
                  <a:solidFill>
                    <a:srgbClr val="00ACEF"/>
                  </a:solidFill>
                </a:uFill>
                <a:latin typeface="Times New Roman" panose="02020603050405020304" pitchFamily="18" charset="0"/>
                <a:ea typeface="宋体" panose="02010600030101010101" pitchFamily="2" charset="-122"/>
                <a:cs typeface="Times New Roman" panose="02020603050405020304" pitchFamily="18" charset="0"/>
              </a:rPr>
              <a:t>两人对话，一般在第一次问答时写出人名，以后就只用</a:t>
            </a:r>
            <a:r>
              <a:rPr lang="en-US" altLang="zh-CN" b="1" u="wavy" dirty="0">
                <a:solidFill>
                  <a:srgbClr val="000000"/>
                </a:solidFill>
                <a:uFill>
                  <a:solidFill>
                    <a:srgbClr val="00AC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CEF"/>
                  </a:solidFill>
                </a:uFill>
                <a:latin typeface="Times New Roman" panose="02020603050405020304" pitchFamily="18" charset="0"/>
                <a:ea typeface="宋体" panose="02010600030101010101" pitchFamily="2" charset="-122"/>
                <a:cs typeface="Times New Roman" panose="02020603050405020304" pitchFamily="18" charset="0"/>
              </a:rPr>
              <a:t>曰</a:t>
            </a:r>
            <a:r>
              <a:rPr lang="en-US" altLang="zh-CN" b="1" u="wavy" dirty="0">
                <a:solidFill>
                  <a:srgbClr val="000000"/>
                </a:solidFill>
                <a:uFill>
                  <a:solidFill>
                    <a:srgbClr val="00AC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CEF"/>
                  </a:solidFill>
                </a:uFill>
                <a:latin typeface="Times New Roman" panose="02020603050405020304" pitchFamily="18" charset="0"/>
                <a:ea typeface="宋体" panose="02010600030101010101" pitchFamily="2" charset="-122"/>
                <a:cs typeface="Times New Roman" panose="02020603050405020304" pitchFamily="18" charset="0"/>
              </a:rPr>
              <a:t>云</a:t>
            </a:r>
            <a:r>
              <a:rPr lang="en-US" altLang="zh-CN" b="1" u="wavy" dirty="0">
                <a:solidFill>
                  <a:srgbClr val="000000"/>
                </a:solidFill>
                <a:uFill>
                  <a:solidFill>
                    <a:srgbClr val="00AC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CEF"/>
                  </a:solidFill>
                </a:uFill>
                <a:latin typeface="Times New Roman" panose="02020603050405020304" pitchFamily="18" charset="0"/>
                <a:ea typeface="宋体" panose="02010600030101010101" pitchFamily="2" charset="-122"/>
                <a:cs typeface="Times New Roman" panose="02020603050405020304" pitchFamily="18" charset="0"/>
              </a:rPr>
              <a:t>等，而把主语省略。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遇到对话时，应根据上下文判断出问者、答者，明辨句读。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标志</a:t>
            </a: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凭借虚词断句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古人的文章没有标点符号，为了明辨句读，虚词就成了重要标志。尤其是一些语气词和连词的前后往往是该断句的地方。在文言文中，多用虚词来表达语气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182310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标志</a:t>
            </a: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凭借句式断句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句式整齐、四六句多，是文言文的一大特点。文言文中的句式特别是文言文的固定结构可以帮助我们断句。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标志</a:t>
            </a: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凭借对称结构、修辞断句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古人写文章讲究句子的整齐对称，或者两句之间讲究意思的正反对比，可以根据这些特点断句。另外，</a:t>
            </a:r>
            <a:r>
              <a:rPr lang="zh-CN" altLang="zh-CN" b="1" u="wavy" dirty="0">
                <a:solidFill>
                  <a:srgbClr val="000000"/>
                </a:solidFill>
                <a:uFill>
                  <a:solidFill>
                    <a:srgbClr val="00ACEF"/>
                  </a:solidFill>
                </a:uFill>
                <a:latin typeface="Times New Roman" panose="02020603050405020304" pitchFamily="18" charset="0"/>
                <a:ea typeface="宋体" panose="02010600030101010101" pitchFamily="2" charset="-122"/>
                <a:cs typeface="Times New Roman" panose="02020603050405020304" pitchFamily="18" charset="0"/>
              </a:rPr>
              <a:t>文言文中经常运用对偶、排比、顶真、反复等修辞手法，这些修辞手法在运用过程中各有其特点，也可以根据这些特点进行断句。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6529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文言文阅读拓展提优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P42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1XBS5.EPS" descr="id:2147488654;FounderCES"/>
          <p:cNvPicPr/>
          <p:nvPr/>
        </p:nvPicPr>
        <p:blipFill>
          <a:blip r:embed="rId2"/>
          <a:stretch>
            <a:fillRect/>
          </a:stretch>
        </p:blipFill>
        <p:spPr>
          <a:xfrm>
            <a:off x="342748" y="4795699"/>
            <a:ext cx="2015490" cy="370840"/>
          </a:xfrm>
          <a:prstGeom prst="rect">
            <a:avLst/>
          </a:prstGeom>
        </p:spPr>
      </p:pic>
      <p:pic>
        <p:nvPicPr>
          <p:cNvPr id="5" name="手指.EPS" descr="id:2147488661;FounderCES"/>
          <p:cNvPicPr/>
          <p:nvPr/>
        </p:nvPicPr>
        <p:blipFill>
          <a:blip r:embed="rId3"/>
          <a:stretch>
            <a:fillRect/>
          </a:stretch>
        </p:blipFill>
        <p:spPr>
          <a:xfrm>
            <a:off x="2406267" y="4858654"/>
            <a:ext cx="601648" cy="261744"/>
          </a:xfrm>
          <a:prstGeom prst="rect">
            <a:avLst/>
          </a:prstGeom>
        </p:spPr>
      </p:pic>
    </p:spTree>
    <p:extLst>
      <p:ext uri="{BB962C8B-B14F-4D97-AF65-F5344CB8AC3E}">
        <p14:creationId xmlns:p14="http://schemas.microsoft.com/office/powerpoint/2010/main" val="6007882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3346237"/>
          </a:xfrm>
        </p:spPr>
        <p:txBody>
          <a:bodyPr/>
          <a:lstStyle/>
          <a:p>
            <a:pPr hangingPunct="0">
              <a:spcAft>
                <a:spcPts val="0"/>
              </a:spcAft>
            </a:pPr>
            <a:r>
              <a:rPr lang="en-US" altLang="zh-CN" b="1" dirty="0">
                <a:solidFill>
                  <a:srgbClr val="EB626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老子的名言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宠辱若惊，贵大患若身。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江海所以能为百谷王者，以其善下之。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五色令人目盲，五音令人耳聋，五味令人口爽，驰骋畋猎令人心发狂，难得之货令人行妨。是以圣人为腹不为目，故去彼取此</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上善若水，水善利万物而不争，处众人之所恶，故几于道。居善地，心善渊，与善仁，言善信，正善治，事善能，动善时。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宠辱若惊，贵大患若身。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大直若屈，大巧若拙，大辩若讷。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天下难事必作于易，天下大事必作于细。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天下莫柔弱于水，而攻坚强者莫之能胜，其无以易之。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54702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庄子的名言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大知闲闲，小知间间；大言炎炎，小言詹詹。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吾生也有涯，而知也无涯。以有涯随无涯，殆已！已而为知者，殆而已矣！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且夫水之积也不厚，则其负大舟也无力。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彼出于是，是亦因彼，彼是方生之说也。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大道不称，大辩不言，大仁不仁，大廉不嗛，大勇不忮。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井蛙不可以语于海者，拘于虚也；夏虫不可以语于冰者，笃于时也；曲士不可以语于道者，束于教也。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1815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《五 石 之 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庄子生活的时代，正是我国古代社会大变革、大动荡、大战乱的时代。彼时周王朝名存实亡，各诸侯国之间的战争愈演愈烈。奴隶制度瓦解，封建制度正在形成。庄子生活在封建社会初步形成时期。当时的社会生产力有了很大发展，社会的变革带来了人们思想的变动，各种思想派别应运而生。经济的发展又给文人学士提供了物质保证，社会变革则为他们提供了社会实践论题。大批文人墨客议论社会局面，阐述政治理想，畅谈人生追求。惠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五石之瓠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和庄子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不龟手之药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的辩论就是这一时代背景下的真实写照。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后人对老子的评价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老子之书，其几乎可一言以蔽之。噫！崇本息末而已矣。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王弼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老子为书，其言虽若虚无，而于治人之术至矣。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欧阳修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不读《老子》一书，就不知中国文化，不知人生真谛。</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鲁迅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后人对庄子的评价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秦汉以来的每一部中国文学史，差不多大半是在他的影响之下发展的：以思想家而兼文章家的人，在中国古代哲人中，实在是绝无仅有。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郭沫若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其文则汪洋辟阖，仪态万方，晚周诸子之作，莫能先也。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鲁迅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中国人的文化上永远留着庄子的烙印。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闻一多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183266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EB626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孔子见老聃而语仁义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《庄子》记录了老子和孔子交往的许多事迹，一般都是孔子问、老子答。唯独有一次，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孔子见老聃而语仁义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。在孔子想来，老子虽然知识渊博，但在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这个问题上，自己学有专长，可以与对方讲一讲。不料，这一举动却遭到老子的反对。接着，老子给孔子讲了一则寓言故事：泉涸，鱼相与处于陆，相呴以湿，相濡以沫，不如相忘于江湖。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34916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寓言中包含两种场景，展示了两种不同的生存理念。前一场景是两条鱼在泉水干涸成为陆地的情况下，各自以口中的湿气和涎沫滋润对方，以延续对方的生命；后一场景是两条鱼生活在江湖之中，从不会想到用自己口中的湿气和涎沫去滋润对方。在老子看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是建立在人类生存环境恶化基础之上的一种生存理念。这种教化越盛行，越说明人们所处的生存环境恶劣。老子认为，人应该如同鱼儿在大江大湖里那样，生活在适合生存的环境中。在那种环境中惬意生活的人，不需要相互之间的关怀救助，社会也无须进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教化。这种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相忘于江湖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的生存理念才是人们应该持有的，而且在这种理念的引导下，人们应当积极主动地寻找、营造一个适宜的社会环境。听了老子关于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相忘于江湖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的生存理念，孔子惊羡得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口张而不能嗋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，回到住处后连续几天不说话。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34148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4493538"/>
          </a:xfrm>
        </p:spPr>
        <p:txBody>
          <a:bodyPr/>
          <a:lstStyle/>
          <a:p>
            <a:pPr algn="ctr" hangingPunct="0">
              <a:lnSpc>
                <a:spcPct val="130000"/>
              </a:lnSpc>
              <a:spcAft>
                <a:spcPts val="0"/>
              </a:spcAft>
            </a:pPr>
            <a:r>
              <a:rPr lang="zh-CN" altLang="zh-CN" sz="2200" b="1" dirty="0">
                <a:solidFill>
                  <a:srgbClr val="F79344"/>
                </a:solidFill>
                <a:latin typeface="Times New Roman" panose="02020603050405020304" pitchFamily="18" charset="0"/>
                <a:ea typeface="宋体" panose="02010600030101010101" pitchFamily="2" charset="-122"/>
                <a:cs typeface="Times New Roman" panose="02020603050405020304" pitchFamily="18" charset="0"/>
              </a:rPr>
              <a:t>鼓 盆 而 歌</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庄子回家不到一年，妻子就病死了。好朋友惠子前来吊唁，见庄子正盘腿坐地，鼓盆而歌。惠子责问道：与人居，长子、老、身死，不哭亦足矣，又鼓盆而歌，不亦甚乎</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人家与你夫妻一场</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为你生子、养老持家。如今去世了</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你不哭也就算了</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还鼓盆而歌</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岂不太过分</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太不近人情了吗</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？庄子说：不然。是其始死也，我独何能无概！然察</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人且偃然寝于巨室，而我噭噭然随而哭之，自以为不通乎命，故止也</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不是这意思。她刚死时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我怎会独独不感到悲伤呢</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思前想后</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死去的那个人</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现在安安稳稳地躺卧在天地之间</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而我却呜呜地围着她哭</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我认为这是不通晓天命的做法</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所以也就停止了哭泣</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。他主张人生在世，</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安时而处顺，哀乐不能入也</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，体现了他乐观豁达的处世态度。</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200"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sz="22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乐观豁达</a:t>
            </a:r>
            <a:r>
              <a:rPr lang="en-US" altLang="zh-CN" sz="22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顺其自然</a:t>
            </a:r>
            <a:r>
              <a:rPr lang="en-US" altLang="zh-CN" sz="22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人生智慧</a:t>
            </a:r>
            <a:r>
              <a:rPr lang="en-US" altLang="zh-CN" sz="22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sz="2200"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78582" y="764704"/>
            <a:ext cx="2015490" cy="388620"/>
          </a:xfrm>
          <a:prstGeom prst="rect">
            <a:avLst/>
          </a:prstGeom>
        </p:spPr>
      </p:pic>
      <p:grpSp>
        <p:nvGrpSpPr>
          <p:cNvPr id="8" name="组合 7"/>
          <p:cNvGrpSpPr/>
          <p:nvPr/>
        </p:nvGrpSpPr>
        <p:grpSpPr>
          <a:xfrm>
            <a:off x="478582" y="1260408"/>
            <a:ext cx="872415" cy="461665"/>
            <a:chOff x="342748" y="1248196"/>
            <a:chExt cx="872415" cy="461665"/>
          </a:xfrm>
        </p:grpSpPr>
        <p:pic>
          <p:nvPicPr>
            <p:cNvPr id="7" name="BS25.EPS" descr="id:2147488689;FounderCES"/>
            <p:cNvPicPr/>
            <p:nvPr/>
          </p:nvPicPr>
          <p:blipFill>
            <a:blip r:embed="rId3"/>
            <a:stretch>
              <a:fillRect/>
            </a:stretch>
          </p:blipFill>
          <p:spPr>
            <a:xfrm>
              <a:off x="342748" y="1277813"/>
              <a:ext cx="872415" cy="395605"/>
            </a:xfrm>
            <a:prstGeom prst="rect">
              <a:avLst/>
            </a:prstGeom>
          </p:spPr>
        </p:pic>
        <p:sp>
          <p:nvSpPr>
            <p:cNvPr id="6" name="矩形 5"/>
            <p:cNvSpPr/>
            <p:nvPr/>
          </p:nvSpPr>
          <p:spPr>
            <a:xfrm>
              <a:off x="342748" y="1248196"/>
              <a:ext cx="803425" cy="461665"/>
            </a:xfrm>
            <a:prstGeom prst="rect">
              <a:avLst/>
            </a:prstGeom>
          </p:spPr>
          <p:txBody>
            <a:bodyPr wrap="none">
              <a:spAutoFit/>
            </a:bodyPr>
            <a:lstStyle/>
            <a:p>
              <a:r>
                <a:rPr lang="zh-CN" altLang="zh-CN" sz="2400" dirty="0" smtClean="0">
                  <a:solidFill>
                    <a:schemeClr val="bg1"/>
                  </a:solidFill>
                  <a:ea typeface="黑体" panose="02010609060101010101" pitchFamily="49" charset="-122"/>
                  <a:cs typeface="Times New Roman" panose="02020603050405020304" pitchFamily="18" charset="0"/>
                </a:rPr>
                <a:t>素材</a:t>
              </a:r>
              <a:endParaRPr lang="zh-CN" altLang="en-US" dirty="0">
                <a:solidFill>
                  <a:schemeClr val="bg1"/>
                </a:solidFill>
              </a:endParaRPr>
            </a:p>
          </p:txBody>
        </p:sp>
      </p:grpSp>
    </p:spTree>
    <p:extLst>
      <p:ext uri="{BB962C8B-B14F-4D97-AF65-F5344CB8AC3E}">
        <p14:creationId xmlns:p14="http://schemas.microsoft.com/office/powerpoint/2010/main" val="20431701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是计算容量的单位，十斗为一石。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是车轮的中心部位，周围与辐条的一端相接，中间的圆孔用来插车轴。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齐物论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庄子哲学思想的基础。庄子认为，这世界上的一切，从更高远的境界来观察的话都是一样的。什么喜怒哀乐，什么荣华富贵，甚至连生与死，最终都一样，它们之间没有差别。既然如此，我们就没有必要去追逐那些荣华富贵；既然如此，我们所谓的失败，所谓的挫折，也就只是过眼云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496862" y="818424"/>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918573"/>
                <a:ext cx="11485848" cy="4030783"/>
              </a:xfrm>
            </p:spPr>
            <p:txBody>
              <a:bodyPr/>
              <a:lstStyle/>
              <a:p>
                <a:pPr algn="ctr" hangingPunct="0">
                  <a:lnSpc>
                    <a:spcPct val="130000"/>
                  </a:lnSpc>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《老 子》 四 </a:t>
                </a:r>
                <a:r>
                  <a:rPr lang="zh-CN" altLang="zh-CN" b="1" dirty="0" smtClean="0">
                    <a:solidFill>
                      <a:srgbClr val="F7931D"/>
                    </a:solidFill>
                    <a:latin typeface="Times New Roman" panose="02020603050405020304" pitchFamily="18" charset="0"/>
                    <a:ea typeface="宋体" panose="02010600030101010101" pitchFamily="2" charset="-122"/>
                    <a:cs typeface="Times New Roman" panose="02020603050405020304" pitchFamily="18" charset="0"/>
                  </a:rPr>
                  <a:t>章</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三 　十</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辐　共　一　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其　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车之　 用。埏埴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以为器，当　　其　　无，有　器　之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。凿户牖</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 为　室，当其　　　　　　无，有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室</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用。故有之　以为利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，无之以为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第十一章</a:t>
                </a:r>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918573"/>
                <a:ext cx="11485848" cy="4030783"/>
              </a:xfrm>
              <a:blipFill>
                <a:blip r:embed="rId2"/>
                <a:stretch>
                  <a:fillRect l="-796" t="-151" r="-849" b="-1967"/>
                </a:stretch>
              </a:blipFill>
            </p:spPr>
            <p:txBody>
              <a:bodyPr/>
              <a:lstStyle/>
              <a:p>
                <a:r>
                  <a:rPr lang="zh-CN" altLang="en-US">
                    <a:noFill/>
                  </a:rPr>
                  <a:t> </a:t>
                </a:r>
              </a:p>
            </p:txBody>
          </p:sp>
        </mc:Fallback>
      </mc:AlternateContent>
      <p:pic>
        <p:nvPicPr>
          <p:cNvPr id="3" name="24译注赏析.EPS" descr="id:2147489395;FounderCES"/>
          <p:cNvPicPr/>
          <p:nvPr/>
        </p:nvPicPr>
        <p:blipFill>
          <a:blip r:embed="rId3"/>
          <a:stretch>
            <a:fillRect/>
          </a:stretch>
        </p:blipFill>
        <p:spPr>
          <a:xfrm>
            <a:off x="469729" y="838726"/>
            <a:ext cx="2015490" cy="370840"/>
          </a:xfrm>
          <a:prstGeom prst="rect">
            <a:avLst/>
          </a:prstGeom>
        </p:spPr>
      </p:pic>
      <p:pic>
        <p:nvPicPr>
          <p:cNvPr id="5" name="译文.EPS" descr="id:2147489416;FounderCES"/>
          <p:cNvPicPr/>
          <p:nvPr/>
        </p:nvPicPr>
        <p:blipFill>
          <a:blip r:embed="rId4"/>
          <a:stretch>
            <a:fillRect/>
          </a:stretch>
        </p:blipFill>
        <p:spPr>
          <a:xfrm>
            <a:off x="446519" y="1360200"/>
            <a:ext cx="1259840" cy="483235"/>
          </a:xfrm>
          <a:prstGeom prst="rect">
            <a:avLst/>
          </a:prstGeom>
        </p:spPr>
      </p:pic>
      <p:sp>
        <p:nvSpPr>
          <p:cNvPr id="6" name="内容占位符 1"/>
          <p:cNvSpPr txBox="1">
            <a:spLocks/>
          </p:cNvSpPr>
          <p:nvPr/>
        </p:nvSpPr>
        <p:spPr bwMode="auto">
          <a:xfrm>
            <a:off x="360854" y="2861645"/>
            <a:ext cx="11485848" cy="365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lnSpc>
                <a:spcPct val="13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三十根辐条聚集到一个车毂上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只有车毂中间是空的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才成就</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30000"/>
              </a:lnSpc>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3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了车子的作用。和泥制作陶器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只有器皿中间是空的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才具备器皿的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30000"/>
              </a:lnSpc>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3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作用。开凿门窗来建造房屋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只有门窗四壁中间是空的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才具备房屋</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30000"/>
              </a:lnSpc>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30000"/>
              </a:lnSpc>
              <a:spcAft>
                <a:spcPts val="0"/>
              </a:spcAft>
            </a:pPr>
            <a:endParaRPr lang="en-US" altLang="zh-CN" sz="1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3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的作用。因此有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车子、器皿、屋室</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给人提供方便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起了作用。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76151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ln w="19050">
            <a:solidFill>
              <a:srgbClr val="EF412A"/>
            </a:solidFill>
            <a:prstDash val="dash"/>
          </a:ln>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ɡ</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车轮的中心部位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周围与辐条的一端相接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中间的圆孔用来插车轴</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车毂的中空处。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埏埴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制作陶器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揉和。埴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黏土。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户牖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yǒu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门窗。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以之为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省略句。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1670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总结了在日常生活中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的相互矛盾又相互依存的关系。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是相生的，又是相对的，二者缺一不可，是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成就了事物的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2608994"/>
            <a:ext cx="899795" cy="421640"/>
          </a:xfrm>
          <a:prstGeom prst="rect">
            <a:avLst/>
          </a:prstGeom>
        </p:spPr>
      </p:pic>
    </p:spTree>
    <p:extLst>
      <p:ext uri="{BB962C8B-B14F-4D97-AF65-F5344CB8AC3E}">
        <p14:creationId xmlns:p14="http://schemas.microsoft.com/office/powerpoint/2010/main" val="2449131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2448272"/>
          </a:xfrm>
          <a:prstGeom prst="rect">
            <a:avLst/>
          </a:prstGeom>
        </p:spPr>
      </p:pic>
      <p:sp>
        <p:nvSpPr>
          <p:cNvPr id="2" name="内容占位符 1"/>
          <p:cNvSpPr>
            <a:spLocks noGrp="1"/>
          </p:cNvSpPr>
          <p:nvPr>
            <p:ph idx="1"/>
          </p:nvPr>
        </p:nvSpPr>
        <p:spPr>
          <a:xfrm>
            <a:off x="360854" y="1541115"/>
            <a:ext cx="11485848" cy="1684244"/>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说理特色：作者善于运用具体形象表现抽象哲理。以生活现象或社会现象举例说理，以具体事物为喻，概括出抽象的道理。如本章以生活中的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说明世间万物都存在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的对立统一，相依相生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17093947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05163"/>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者不　立，跨　　者　不行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　见 者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明</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者　不 彰，自　伐</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者　　　　　无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自矜　者不长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　在 道也，曰　余食赘行，</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物</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或</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恶　　之，故　有道者不　　　处。</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第二十四章</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05163"/>
              </a:xfrm>
              <a:blipFill>
                <a:blip r:embed="rId2"/>
                <a:stretch>
                  <a:fillRect l="-796" r="-849" b="-148"/>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77469"/>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踮起脚的人不能久立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跨大步的人行走不稳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自我显露的不能</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显明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自以为是的不能彰显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自我夸耀的不能成就大功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或不被认为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自我夸耀的不能长久。用道的观点来看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就叫作剩饭、赘瘤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们常常厌恶它们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所以有道的人不居于这样的境地。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8208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踮起脚。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行走不稳。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认为正确。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自我夸耀。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长久。一说读</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意思是得到敬重。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9166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老子阐述了对待生活中的矛盾对立如何辩证把握和持守。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2008939"/>
            <a:ext cx="899795" cy="421640"/>
          </a:xfrm>
          <a:prstGeom prst="rect">
            <a:avLst/>
          </a:prstGeom>
        </p:spPr>
      </p:pic>
      <p:pic>
        <p:nvPicPr>
          <p:cNvPr id="5" name="图片 4"/>
          <p:cNvPicPr>
            <a:picLocks noChangeAspect="1"/>
          </p:cNvPicPr>
          <p:nvPr/>
        </p:nvPicPr>
        <p:blipFill>
          <a:blip r:embed="rId3"/>
          <a:stretch>
            <a:fillRect/>
          </a:stretch>
        </p:blipFill>
        <p:spPr>
          <a:xfrm>
            <a:off x="360854" y="2591031"/>
            <a:ext cx="11485847" cy="2448272"/>
          </a:xfrm>
          <a:prstGeom prst="rect">
            <a:avLst/>
          </a:prstGeom>
        </p:spPr>
      </p:pic>
      <p:sp>
        <p:nvSpPr>
          <p:cNvPr id="6" name="内容占位符 1"/>
          <p:cNvSpPr txBox="1">
            <a:spLocks/>
          </p:cNvSpPr>
          <p:nvPr/>
        </p:nvSpPr>
        <p:spPr bwMode="auto">
          <a:xfrm>
            <a:off x="360854" y="266303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企者不立，跨者不行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作比喻，说明</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的结果都只会使人们离自己的目标越来越远</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运用比喻论证的方法，将自以为是的做法比作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物或恶之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余食赘行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，点明这是有道的人不愿意做的事，更加形象生动，通俗易懂。</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82634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TotalTime>
  <Words>4776</Words>
  <Application>Microsoft Office PowerPoint</Application>
  <PresentationFormat>自定义</PresentationFormat>
  <Paragraphs>220</Paragraphs>
  <Slides>33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33</vt:i4>
      </vt:variant>
    </vt:vector>
  </HeadingPairs>
  <TitlesOfParts>
    <vt:vector size="44" baseType="lpstr">
      <vt:lpstr>MS Mincho</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394</cp:revision>
  <dcterms:created xsi:type="dcterms:W3CDTF">2020-11-06T05:24:00Z</dcterms:created>
  <dcterms:modified xsi:type="dcterms:W3CDTF">2025-07-03T09:50:22Z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